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26"/>
  </p:notesMasterIdLst>
  <p:sldIdLst>
    <p:sldId id="260" r:id="rId5"/>
    <p:sldId id="563" r:id="rId6"/>
    <p:sldId id="564" r:id="rId7"/>
    <p:sldId id="585" r:id="rId8"/>
    <p:sldId id="634" r:id="rId9"/>
    <p:sldId id="635" r:id="rId10"/>
    <p:sldId id="637" r:id="rId11"/>
    <p:sldId id="638" r:id="rId12"/>
    <p:sldId id="639" r:id="rId13"/>
    <p:sldId id="640" r:id="rId14"/>
    <p:sldId id="641" r:id="rId15"/>
    <p:sldId id="642" r:id="rId16"/>
    <p:sldId id="643" r:id="rId17"/>
    <p:sldId id="644" r:id="rId18"/>
    <p:sldId id="645" r:id="rId19"/>
    <p:sldId id="646" r:id="rId20"/>
    <p:sldId id="620" r:id="rId21"/>
    <p:sldId id="633" r:id="rId22"/>
    <p:sldId id="647" r:id="rId23"/>
    <p:sldId id="648" r:id="rId24"/>
    <p:sldId id="624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Modern No. 20" panose="02070704070505020303" pitchFamily="18" charset="0"/>
      <p:regular r:id="rId31"/>
    </p:embeddedFont>
    <p:embeddedFont>
      <p:font typeface="Montserrat" panose="020B0604020202020204" charset="0"/>
      <p:regular r:id="rId32"/>
      <p:bold r:id="rId33"/>
      <p:italic r:id="rId34"/>
      <p:boldItalic r:id="rId35"/>
    </p:embeddedFont>
    <p:embeddedFont>
      <p:font typeface="Muller Regular" pitchFamily="50" charset="0"/>
      <p:regular r:id="rId36"/>
    </p:embeddedFont>
    <p:embeddedFont>
      <p:font typeface="Source Sans Pro" panose="020B0503030403020204" pitchFamily="34" charset="0"/>
      <p:regular r:id="rId37"/>
      <p:bold r:id="rId38"/>
      <p:italic r:id="rId39"/>
      <p:boldItalic r:id="rId40"/>
    </p:embeddedFont>
    <p:embeddedFont>
      <p:font typeface="Stag Book" panose="02000503060000020004" pitchFamily="50" charset="0"/>
      <p:regular r:id="rId41"/>
      <p:italic r:id="rId42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68F80-7D7B-4332-8A34-27E25E5ADEDF}" v="162" dt="2021-05-31T22:00:54.409"/>
    <p1510:client id="{8E054BAA-1D04-6AA8-5FED-F5F45DAFDF96}" v="16" dt="2021-08-02T17:00:51.050"/>
    <p1510:client id="{B7DFFAD3-7D6E-48D4-9AB2-3DDB625B36D8}" v="2" dt="2021-05-31T22:26:43.093"/>
    <p1510:client id="{C2B50EEA-BAD8-44DE-A2B6-B919F7A948D0}" v="24" dt="2021-06-05T02:43:01.006"/>
    <p1510:client id="{CF28DD43-C0AB-6E3A-A15D-84FAD508B5A5}" v="18" dt="2021-06-24T16:19:44.697"/>
    <p1510:client id="{D03FB84D-AF2A-461A-B46F-DD7B3F5826B6}" v="22" dt="2021-05-26T13:43:05.141"/>
    <p1510:client id="{E1BD9046-ADBE-4791-90D3-255924FFE5AD}" v="2" dt="2021-05-31T22:24:23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72" d="100"/>
          <a:sy n="72" d="100"/>
        </p:scale>
        <p:origin x="774" y="78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17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1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CF28DD43-C0AB-6E3A-A15D-84FAD508B5A5}"/>
    <pc:docChg chg="modSld">
      <pc:chgData name="Escuela de Ingeniería IDAT" userId="S::escuelaingenieria@idat.edu.pe::f9e93f9f-80a6-4cf8-9a16-479b4fa66e32" providerId="AD" clId="Web-{CF28DD43-C0AB-6E3A-A15D-84FAD508B5A5}" dt="2021-06-24T16:19:44.697" v="14" actId="14100"/>
      <pc:docMkLst>
        <pc:docMk/>
      </pc:docMkLst>
      <pc:sldChg chg="modSp">
        <pc:chgData name="Escuela de Ingeniería IDAT" userId="S::escuelaingenieria@idat.edu.pe::f9e93f9f-80a6-4cf8-9a16-479b4fa66e32" providerId="AD" clId="Web-{CF28DD43-C0AB-6E3A-A15D-84FAD508B5A5}" dt="2021-06-24T16:19:27.024" v="10" actId="1076"/>
        <pc:sldMkLst>
          <pc:docMk/>
          <pc:sldMk cId="1591953419" sldId="631"/>
        </pc:sldMkLst>
        <pc:picChg chg="mod">
          <ac:chgData name="Escuela de Ingeniería IDAT" userId="S::escuelaingenieria@idat.edu.pe::f9e93f9f-80a6-4cf8-9a16-479b4fa66e32" providerId="AD" clId="Web-{CF28DD43-C0AB-6E3A-A15D-84FAD508B5A5}" dt="2021-06-24T16:15:54.761" v="1" actId="1076"/>
          <ac:picMkLst>
            <pc:docMk/>
            <pc:sldMk cId="1591953419" sldId="631"/>
            <ac:picMk id="2" creationId="{00000000-0000-0000-0000-000000000000}"/>
          </ac:picMkLst>
        </pc:picChg>
        <pc:picChg chg="mod">
          <ac:chgData name="Escuela de Ingeniería IDAT" userId="S::escuelaingenieria@idat.edu.pe::f9e93f9f-80a6-4cf8-9a16-479b4fa66e32" providerId="AD" clId="Web-{CF28DD43-C0AB-6E3A-A15D-84FAD508B5A5}" dt="2021-06-24T16:19:27.024" v="10" actId="1076"/>
          <ac:picMkLst>
            <pc:docMk/>
            <pc:sldMk cId="1591953419" sldId="631"/>
            <ac:picMk id="5" creationId="{00000000-0000-0000-0000-000000000000}"/>
          </ac:picMkLst>
        </pc:picChg>
      </pc:sldChg>
      <pc:sldChg chg="modSp">
        <pc:chgData name="Escuela de Ingeniería IDAT" userId="S::escuelaingenieria@idat.edu.pe::f9e93f9f-80a6-4cf8-9a16-479b4fa66e32" providerId="AD" clId="Web-{CF28DD43-C0AB-6E3A-A15D-84FAD508B5A5}" dt="2021-06-24T16:19:44.697" v="14" actId="14100"/>
        <pc:sldMkLst>
          <pc:docMk/>
          <pc:sldMk cId="99607655" sldId="632"/>
        </pc:sldMkLst>
        <pc:spChg chg="mod">
          <ac:chgData name="Escuela de Ingeniería IDAT" userId="S::escuelaingenieria@idat.edu.pe::f9e93f9f-80a6-4cf8-9a16-479b4fa66e32" providerId="AD" clId="Web-{CF28DD43-C0AB-6E3A-A15D-84FAD508B5A5}" dt="2021-06-24T16:18:54.553" v="2" actId="20577"/>
          <ac:spMkLst>
            <pc:docMk/>
            <pc:sldMk cId="99607655" sldId="632"/>
            <ac:spMk id="6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CF28DD43-C0AB-6E3A-A15D-84FAD508B5A5}" dt="2021-06-24T16:19:44.697" v="14" actId="14100"/>
          <ac:picMkLst>
            <pc:docMk/>
            <pc:sldMk cId="99607655" sldId="632"/>
            <ac:picMk id="5" creationId="{00000000-0000-0000-0000-000000000000}"/>
          </ac:picMkLst>
        </pc:pic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Escuela de Ingeniería IDAT" userId="S::escuelaingenieria@idat.edu.pe::f9e93f9f-80a6-4cf8-9a16-479b4fa66e32" providerId="AD" clId="Web-{8E054BAA-1D04-6AA8-5FED-F5F45DAFDF96}"/>
    <pc:docChg chg="modSld">
      <pc:chgData name="Escuela de Ingeniería IDAT" userId="S::escuelaingenieria@idat.edu.pe::f9e93f9f-80a6-4cf8-9a16-479b4fa66e32" providerId="AD" clId="Web-{8E054BAA-1D04-6AA8-5FED-F5F45DAFDF96}" dt="2021-08-02T17:00:48.049" v="14" actId="20577"/>
      <pc:docMkLst>
        <pc:docMk/>
      </pc:docMkLst>
      <pc:sldChg chg="modSp">
        <pc:chgData name="Escuela de Ingeniería IDAT" userId="S::escuelaingenieria@idat.edu.pe::f9e93f9f-80a6-4cf8-9a16-479b4fa66e32" providerId="AD" clId="Web-{8E054BAA-1D04-6AA8-5FED-F5F45DAFDF96}" dt="2021-08-02T17:00:48.049" v="14" actId="20577"/>
        <pc:sldMkLst>
          <pc:docMk/>
          <pc:sldMk cId="4227363741" sldId="260"/>
        </pc:sldMkLst>
        <pc:spChg chg="mod">
          <ac:chgData name="Escuela de Ingeniería IDAT" userId="S::escuelaingenieria@idat.edu.pe::f9e93f9f-80a6-4cf8-9a16-479b4fa66e32" providerId="AD" clId="Web-{8E054BAA-1D04-6AA8-5FED-F5F45DAFDF96}" dt="2021-08-02T17:00:48.049" v="14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12/08/2021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yWccPqg1DbI" TargetMode="Externa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P1AL2DU6vQ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youtube.com/watch?v=jXVujrUF9F0&amp;t=27s" TargetMode="Externa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0999" y="2296680"/>
            <a:ext cx="5342467" cy="2264641"/>
          </a:xfrm>
        </p:spPr>
        <p:txBody>
          <a:bodyPr/>
          <a:lstStyle/>
          <a:p>
            <a:r>
              <a:rPr lang="es-ES" dirty="0"/>
              <a:t>INGLÉS PARA EL TRABAJO</a:t>
            </a:r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1: 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sz="1200" dirty="0" err="1">
                <a:solidFill>
                  <a:schemeClr val="bg1"/>
                </a:solidFill>
                <a:latin typeface="Stag Book"/>
                <a:cs typeface="Arial"/>
              </a:rPr>
              <a:t>The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sz="1200" dirty="0" err="1">
                <a:solidFill>
                  <a:schemeClr val="bg1"/>
                </a:solidFill>
                <a:latin typeface="Stag Book"/>
                <a:cs typeface="Arial"/>
              </a:rPr>
              <a:t>Verb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to be and </a:t>
            </a:r>
            <a:r>
              <a:rPr lang="es-ES" sz="1200" dirty="0" err="1">
                <a:solidFill>
                  <a:schemeClr val="bg1"/>
                </a:solidFill>
                <a:latin typeface="Stag Book"/>
                <a:cs typeface="Arial"/>
              </a:rPr>
              <a:t>Present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Simple : </a:t>
            </a:r>
            <a:r>
              <a:rPr lang="es-ES" sz="1200" dirty="0" err="1">
                <a:solidFill>
                  <a:schemeClr val="bg1"/>
                </a:solidFill>
                <a:latin typeface="Stag Book"/>
                <a:cs typeface="Arial"/>
              </a:rPr>
              <a:t>Review</a:t>
            </a:r>
            <a:endParaRPr lang="es-ES" sz="1200" dirty="0">
              <a:solidFill>
                <a:schemeClr val="bg1"/>
              </a:solidFill>
              <a:latin typeface="Stag Book"/>
              <a:cs typeface="Arial"/>
            </a:endParaRPr>
          </a:p>
          <a:p>
            <a:pPr marL="0" indent="0">
              <a:buNone/>
            </a:pPr>
            <a:r>
              <a:rPr lang="en-US" sz="1200" b="1" dirty="0" err="1">
                <a:solidFill>
                  <a:schemeClr val="bg1"/>
                </a:solidFill>
                <a:latin typeface="Stag Book"/>
                <a:cs typeface="Arial"/>
              </a:rPr>
              <a:t>Todas</a:t>
            </a:r>
            <a:r>
              <a:rPr lang="en-US" sz="1200" b="1" dirty="0">
                <a:solidFill>
                  <a:schemeClr val="bg1"/>
                </a:solidFill>
                <a:latin typeface="Stag Book"/>
                <a:cs typeface="Arial"/>
              </a:rPr>
              <a:t> las </a:t>
            </a:r>
            <a:r>
              <a:rPr lang="en-US" sz="1200" b="1" dirty="0" err="1">
                <a:solidFill>
                  <a:schemeClr val="bg1"/>
                </a:solidFill>
                <a:latin typeface="Stag Book"/>
                <a:cs typeface="Arial"/>
              </a:rPr>
              <a:t>carreras</a:t>
            </a:r>
            <a:endParaRPr lang="en-US" sz="1200" b="1" dirty="0" err="1">
              <a:solidFill>
                <a:schemeClr val="bg1"/>
              </a:solidFill>
              <a:latin typeface="Stag Book"/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63746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Verb</a:t>
            </a:r>
            <a:r>
              <a:rPr lang="es-ES" dirty="0"/>
              <a:t> to be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642883" y="2253832"/>
            <a:ext cx="6813176" cy="26099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s-ES" altLang="es-PE" dirty="0">
              <a:solidFill>
                <a:srgbClr val="8200F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dirty="0">
                <a:solidFill>
                  <a:srgbClr val="8200FF"/>
                </a:solidFill>
              </a:rPr>
              <a:t>   </a:t>
            </a:r>
            <a:r>
              <a:rPr lang="es-ES" altLang="es-PE" sz="1800" dirty="0">
                <a:solidFill>
                  <a:srgbClr val="8200FF"/>
                </a:solidFill>
              </a:rPr>
              <a:t>NEGATIVE		  CONTRACTION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altLang="es-PE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/>
              <a:t>I am </a:t>
            </a:r>
            <a:r>
              <a:rPr lang="es-ES" altLang="es-PE" sz="1800" dirty="0" err="1"/>
              <a:t>not</a:t>
            </a:r>
            <a:r>
              <a:rPr lang="es-ES" altLang="es-PE" sz="1800" dirty="0"/>
              <a:t> a </a:t>
            </a:r>
            <a:r>
              <a:rPr lang="es-ES" altLang="es-PE" sz="1800" dirty="0" err="1"/>
              <a:t>student</a:t>
            </a:r>
            <a:r>
              <a:rPr lang="es-ES" altLang="es-PE" sz="1800" dirty="0"/>
              <a:t>.	</a:t>
            </a:r>
            <a:r>
              <a:rPr lang="es-ES" altLang="es-PE" sz="1800" dirty="0" err="1"/>
              <a:t>I’m</a:t>
            </a:r>
            <a:r>
              <a:rPr lang="es-ES" altLang="es-PE" sz="1800" dirty="0"/>
              <a:t> </a:t>
            </a:r>
            <a:r>
              <a:rPr lang="es-ES" altLang="es-PE" sz="1800" dirty="0" err="1"/>
              <a:t>not</a:t>
            </a:r>
            <a:r>
              <a:rPr lang="es-ES" altLang="es-PE" sz="1800" dirty="0"/>
              <a:t> a </a:t>
            </a:r>
            <a:r>
              <a:rPr lang="es-ES" altLang="es-PE" sz="1800" dirty="0" err="1"/>
              <a:t>student</a:t>
            </a:r>
            <a:r>
              <a:rPr lang="es-ES" altLang="es-PE" sz="18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/>
              <a:t>   He </a:t>
            </a:r>
            <a:r>
              <a:rPr lang="es-ES" altLang="es-PE" sz="1800" dirty="0" err="1"/>
              <a:t>is</a:t>
            </a:r>
            <a:r>
              <a:rPr lang="es-ES" altLang="es-PE" sz="1800" dirty="0"/>
              <a:t> </a:t>
            </a:r>
            <a:r>
              <a:rPr lang="es-ES" altLang="es-PE" sz="1800" dirty="0" err="1"/>
              <a:t>not</a:t>
            </a:r>
            <a:r>
              <a:rPr lang="es-ES" altLang="es-PE" sz="1800" dirty="0"/>
              <a:t> 18.		   He </a:t>
            </a:r>
            <a:r>
              <a:rPr lang="es-ES" altLang="es-PE" sz="1800" dirty="0" err="1"/>
              <a:t>isn’t</a:t>
            </a:r>
            <a:r>
              <a:rPr lang="es-ES" altLang="es-PE" sz="1800" dirty="0"/>
              <a:t> 18.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 err="1"/>
              <a:t>You</a:t>
            </a:r>
            <a:r>
              <a:rPr lang="es-ES" altLang="es-PE" sz="1800" dirty="0"/>
              <a:t> are </a:t>
            </a:r>
            <a:r>
              <a:rPr lang="es-ES" altLang="es-PE" sz="1800" dirty="0" err="1"/>
              <a:t>not</a:t>
            </a:r>
            <a:r>
              <a:rPr lang="es-ES" altLang="es-PE" sz="1800" dirty="0"/>
              <a:t> </a:t>
            </a:r>
            <a:r>
              <a:rPr lang="es-ES" altLang="es-PE" sz="1800" dirty="0" err="1"/>
              <a:t>happy</a:t>
            </a:r>
            <a:r>
              <a:rPr lang="es-ES" altLang="es-PE" sz="1800" dirty="0"/>
              <a:t>.	</a:t>
            </a:r>
            <a:r>
              <a:rPr lang="es-ES" altLang="es-PE" sz="1800" dirty="0" err="1"/>
              <a:t>You</a:t>
            </a:r>
            <a:r>
              <a:rPr lang="es-ES" altLang="es-PE" sz="1800" dirty="0"/>
              <a:t> </a:t>
            </a:r>
            <a:r>
              <a:rPr lang="es-ES" altLang="es-PE" sz="1800" dirty="0" err="1"/>
              <a:t>aren’t</a:t>
            </a:r>
            <a:r>
              <a:rPr lang="es-ES" altLang="es-PE" sz="1800" dirty="0"/>
              <a:t> </a:t>
            </a:r>
            <a:r>
              <a:rPr lang="es-ES" altLang="es-PE" sz="1800" dirty="0" err="1"/>
              <a:t>happy</a:t>
            </a:r>
            <a:r>
              <a:rPr lang="es-ES" altLang="es-PE" sz="1800" dirty="0"/>
              <a:t>.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052" y="1951320"/>
            <a:ext cx="4580536" cy="4501731"/>
          </a:xfrm>
          <a:prstGeom prst="rect">
            <a:avLst/>
          </a:prstGeom>
        </p:spPr>
      </p:pic>
      <p:sp>
        <p:nvSpPr>
          <p:cNvPr id="6" name="Subtítulo 9"/>
          <p:cNvSpPr txBox="1">
            <a:spLocks/>
          </p:cNvSpPr>
          <p:nvPr/>
        </p:nvSpPr>
        <p:spPr>
          <a:xfrm>
            <a:off x="453969" y="1407057"/>
            <a:ext cx="11504145" cy="127431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Also,we</a:t>
            </a: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make sentences with the Verb to be in this form:</a:t>
            </a:r>
          </a:p>
        </p:txBody>
      </p:sp>
    </p:spTree>
    <p:extLst>
      <p:ext uri="{BB962C8B-B14F-4D97-AF65-F5344CB8AC3E}">
        <p14:creationId xmlns:p14="http://schemas.microsoft.com/office/powerpoint/2010/main" val="2378465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000827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Verb</a:t>
            </a:r>
            <a:r>
              <a:rPr lang="es-ES" dirty="0"/>
              <a:t> to be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501091" y="1858720"/>
            <a:ext cx="6813176" cy="26099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s-ES" altLang="es-PE" dirty="0">
              <a:solidFill>
                <a:srgbClr val="8200F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dirty="0">
                <a:solidFill>
                  <a:srgbClr val="8200FF"/>
                </a:solidFill>
              </a:rPr>
              <a:t>                  </a:t>
            </a:r>
            <a:r>
              <a:rPr lang="es-ES" altLang="es-PE" sz="1800" dirty="0">
                <a:solidFill>
                  <a:srgbClr val="8200FF"/>
                </a:solidFill>
              </a:rPr>
              <a:t>YES / NO QUESTIONS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 err="1"/>
              <a:t>You</a:t>
            </a:r>
            <a:r>
              <a:rPr lang="es-ES" altLang="es-PE" sz="1800" dirty="0"/>
              <a:t> are a doctor.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altLang="es-PE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/>
              <a:t>Are </a:t>
            </a:r>
            <a:r>
              <a:rPr lang="es-ES" altLang="es-PE" sz="1800" dirty="0" err="1"/>
              <a:t>you</a:t>
            </a:r>
            <a:r>
              <a:rPr lang="es-ES" altLang="es-PE" sz="1800" dirty="0"/>
              <a:t> a  doctor?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 err="1"/>
              <a:t>Yes,I</a:t>
            </a:r>
            <a:r>
              <a:rPr lang="es-ES" altLang="es-PE" sz="1800" dirty="0"/>
              <a:t> am / </a:t>
            </a:r>
            <a:r>
              <a:rPr lang="es-ES" altLang="es-PE" sz="1800" dirty="0" err="1"/>
              <a:t>No,I’m</a:t>
            </a:r>
            <a:r>
              <a:rPr lang="es-ES" altLang="es-PE" sz="1800" dirty="0"/>
              <a:t> </a:t>
            </a:r>
            <a:r>
              <a:rPr lang="es-ES" altLang="es-PE" sz="1800" dirty="0" err="1"/>
              <a:t>not</a:t>
            </a:r>
            <a:r>
              <a:rPr lang="es-ES" altLang="es-PE" sz="18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altLang="es-PE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/>
              <a:t>   </a:t>
            </a:r>
            <a:r>
              <a:rPr lang="es-ES" altLang="es-PE" sz="1800" dirty="0" err="1"/>
              <a:t>Is</a:t>
            </a:r>
            <a:r>
              <a:rPr lang="es-ES" altLang="es-PE" sz="1800" dirty="0"/>
              <a:t> he 18 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 err="1"/>
              <a:t>Yes,he</a:t>
            </a:r>
            <a:r>
              <a:rPr lang="es-ES" altLang="es-PE" sz="1800" dirty="0"/>
              <a:t> </a:t>
            </a:r>
            <a:r>
              <a:rPr lang="es-ES" altLang="es-PE" sz="1800" dirty="0" err="1"/>
              <a:t>is</a:t>
            </a:r>
            <a:r>
              <a:rPr lang="es-ES" altLang="es-PE" sz="1800" dirty="0"/>
              <a:t>/No he </a:t>
            </a:r>
            <a:r>
              <a:rPr lang="es-ES" altLang="es-PE" sz="1800" dirty="0" err="1"/>
              <a:t>isn’t</a:t>
            </a:r>
            <a:r>
              <a:rPr lang="es-ES" altLang="es-PE" sz="1800" dirty="0"/>
              <a:t>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0686" y="1858720"/>
            <a:ext cx="4850203" cy="4881714"/>
          </a:xfrm>
          <a:prstGeom prst="rect">
            <a:avLst/>
          </a:prstGeom>
        </p:spPr>
      </p:pic>
      <p:sp>
        <p:nvSpPr>
          <p:cNvPr id="6" name="Subtítulo 9"/>
          <p:cNvSpPr txBox="1">
            <a:spLocks/>
          </p:cNvSpPr>
          <p:nvPr/>
        </p:nvSpPr>
        <p:spPr>
          <a:xfrm>
            <a:off x="453969" y="1239492"/>
            <a:ext cx="11504145" cy="127431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Also,we</a:t>
            </a: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make sentences with the Verb to be in this form:</a:t>
            </a:r>
          </a:p>
        </p:txBody>
      </p:sp>
    </p:spTree>
    <p:extLst>
      <p:ext uri="{BB962C8B-B14F-4D97-AF65-F5344CB8AC3E}">
        <p14:creationId xmlns:p14="http://schemas.microsoft.com/office/powerpoint/2010/main" val="2414027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63746"/>
            <a:ext cx="9401231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Common</a:t>
            </a:r>
            <a:r>
              <a:rPr lang="es-ES" dirty="0"/>
              <a:t> </a:t>
            </a:r>
            <a:r>
              <a:rPr lang="es-ES" dirty="0" err="1"/>
              <a:t>Verbs</a:t>
            </a:r>
            <a:r>
              <a:rPr lang="es-ES" dirty="0"/>
              <a:t> 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9" name="Subtítulo 9"/>
          <p:cNvSpPr txBox="1">
            <a:spLocks/>
          </p:cNvSpPr>
          <p:nvPr/>
        </p:nvSpPr>
        <p:spPr>
          <a:xfrm>
            <a:off x="634591" y="1883412"/>
            <a:ext cx="9649766" cy="139036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Look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video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talking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Imagen 7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rcRect l="12460" t="2137" r="13418" b="6494"/>
          <a:stretch/>
        </p:blipFill>
        <p:spPr>
          <a:xfrm>
            <a:off x="4786489" y="1307793"/>
            <a:ext cx="6750755" cy="4417656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634591" y="5979073"/>
            <a:ext cx="51599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dirty="0">
                <a:hlinkClick r:id="rId2"/>
              </a:rPr>
              <a:t>https://www.youtube.com/watch?v=yWccPqg1DbI</a:t>
            </a:r>
            <a:r>
              <a:rPr lang="es-PE" dirty="0">
                <a:solidFill>
                  <a:srgbClr val="8200FF"/>
                </a:solidFill>
                <a:latin typeface="Muller Regular" pitchFamily="50" charset="0"/>
              </a:rPr>
              <a:t> 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504245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928612"/>
            <a:ext cx="9401231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Common</a:t>
            </a:r>
            <a:r>
              <a:rPr lang="es-ES" dirty="0"/>
              <a:t> </a:t>
            </a:r>
            <a:r>
              <a:rPr lang="es-ES" dirty="0" err="1"/>
              <a:t>Verbs</a:t>
            </a:r>
            <a:r>
              <a:rPr lang="es-ES" dirty="0"/>
              <a:t> 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9" name="Subtítulo 9"/>
          <p:cNvSpPr txBox="1">
            <a:spLocks/>
          </p:cNvSpPr>
          <p:nvPr/>
        </p:nvSpPr>
        <p:spPr>
          <a:xfrm>
            <a:off x="555569" y="1288376"/>
            <a:ext cx="9649766" cy="139036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Listen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repeat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399" y="2336260"/>
            <a:ext cx="2674143" cy="1534885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4565" y="4760350"/>
            <a:ext cx="2173180" cy="1448787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8854" y="2336260"/>
            <a:ext cx="2059667" cy="1534885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8537" y="2336260"/>
            <a:ext cx="2258033" cy="1504767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1562" y="4760350"/>
            <a:ext cx="2017292" cy="1458917"/>
          </a:xfrm>
          <a:prstGeom prst="rect">
            <a:avLst/>
          </a:prstGeom>
        </p:spPr>
      </p:pic>
      <p:sp>
        <p:nvSpPr>
          <p:cNvPr id="15" name="Rectángulo redondeado 14"/>
          <p:cNvSpPr/>
          <p:nvPr/>
        </p:nvSpPr>
        <p:spPr>
          <a:xfrm>
            <a:off x="1399578" y="3946541"/>
            <a:ext cx="2265783" cy="49695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/>
              <a:t>watch</a:t>
            </a:r>
            <a:r>
              <a:rPr lang="es-ES" dirty="0"/>
              <a:t> TV</a:t>
            </a:r>
            <a:endParaRPr lang="es-PE" dirty="0"/>
          </a:p>
        </p:txBody>
      </p:sp>
      <p:sp>
        <p:nvSpPr>
          <p:cNvPr id="16" name="Rectángulo redondeado 15"/>
          <p:cNvSpPr/>
          <p:nvPr/>
        </p:nvSpPr>
        <p:spPr>
          <a:xfrm>
            <a:off x="5380452" y="3946541"/>
            <a:ext cx="2265783" cy="49695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Listen to </a:t>
            </a:r>
            <a:r>
              <a:rPr lang="es-ES" dirty="0" err="1"/>
              <a:t>music</a:t>
            </a:r>
            <a:endParaRPr lang="es-PE" dirty="0"/>
          </a:p>
        </p:txBody>
      </p:sp>
      <p:sp>
        <p:nvSpPr>
          <p:cNvPr id="17" name="Rectángulo redondeado 16"/>
          <p:cNvSpPr/>
          <p:nvPr/>
        </p:nvSpPr>
        <p:spPr>
          <a:xfrm>
            <a:off x="8816921" y="3946540"/>
            <a:ext cx="2265783" cy="49695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/>
              <a:t>eat</a:t>
            </a:r>
            <a:endParaRPr lang="es-PE" dirty="0"/>
          </a:p>
        </p:txBody>
      </p:sp>
      <p:sp>
        <p:nvSpPr>
          <p:cNvPr id="19" name="Rectángulo redondeado 18"/>
          <p:cNvSpPr/>
          <p:nvPr/>
        </p:nvSpPr>
        <p:spPr>
          <a:xfrm>
            <a:off x="6797316" y="6219267"/>
            <a:ext cx="2265783" cy="49695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/>
              <a:t>study</a:t>
            </a:r>
            <a:endParaRPr lang="es-PE" dirty="0"/>
          </a:p>
        </p:txBody>
      </p:sp>
      <p:sp>
        <p:nvSpPr>
          <p:cNvPr id="20" name="Rectángulo redondeado 19"/>
          <p:cNvSpPr/>
          <p:nvPr/>
        </p:nvSpPr>
        <p:spPr>
          <a:xfrm>
            <a:off x="2764262" y="6219267"/>
            <a:ext cx="2265783" cy="49695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/>
              <a:t>drink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286327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9" grpId="0" animBg="1"/>
      <p:bldP spid="2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63746"/>
            <a:ext cx="9401231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/>
              <a:t> </a:t>
            </a:r>
            <a:r>
              <a:rPr lang="es-ES" dirty="0" err="1"/>
              <a:t>Present</a:t>
            </a:r>
            <a:r>
              <a:rPr lang="es-ES" dirty="0"/>
              <a:t> Simple 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9" name="Subtítulo 9"/>
          <p:cNvSpPr txBox="1">
            <a:spLocks/>
          </p:cNvSpPr>
          <p:nvPr/>
        </p:nvSpPr>
        <p:spPr>
          <a:xfrm>
            <a:off x="634591" y="1883412"/>
            <a:ext cx="9649766" cy="139036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Look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see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video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talking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5565" t="6390" r="4712" b="9049"/>
          <a:stretch/>
        </p:blipFill>
        <p:spPr>
          <a:xfrm>
            <a:off x="4310742" y="1208147"/>
            <a:ext cx="7074824" cy="4416211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634591" y="6080989"/>
            <a:ext cx="5036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https://www.youtube.com/watch?v=RP1AL2DU6vQ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476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1163746"/>
            <a:ext cx="9401231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/>
              <a:t>Simple </a:t>
            </a:r>
            <a:r>
              <a:rPr lang="es-ES" dirty="0" err="1"/>
              <a:t>Present</a:t>
            </a:r>
            <a:r>
              <a:rPr lang="es-ES" dirty="0"/>
              <a:t> 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453969" y="1768445"/>
            <a:ext cx="9649766" cy="46386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Simple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Present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when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Marcador de contenido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764" y="2524539"/>
            <a:ext cx="9740511" cy="313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830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770163"/>
            <a:ext cx="9401231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/>
              <a:t>Simple </a:t>
            </a:r>
            <a:r>
              <a:rPr lang="es-ES" dirty="0" err="1"/>
              <a:t>Present</a:t>
            </a:r>
            <a:r>
              <a:rPr lang="es-ES" dirty="0"/>
              <a:t> 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453969" y="1301441"/>
            <a:ext cx="9649766" cy="46386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Simple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Present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1026" name="Picture 2" descr="https://en.islcollective.com/preview/202004/f/simple-present-tense-form-and-use-grammar-guides_124460_7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5276" r="12124" b="13703"/>
          <a:stretch/>
        </p:blipFill>
        <p:spPr bwMode="auto">
          <a:xfrm>
            <a:off x="997067" y="2050869"/>
            <a:ext cx="7419703" cy="3931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2297" y="1819253"/>
            <a:ext cx="2819841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568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Virtual </a:t>
            </a:r>
            <a:r>
              <a:rPr lang="es-ES" sz="6000" dirty="0" err="1">
                <a:latin typeface="Stag Book"/>
                <a:cs typeface="Arial"/>
              </a:rPr>
              <a:t>Activity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Write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correct</a:t>
            </a:r>
            <a:r>
              <a:rPr lang="es-PE" sz="1800" dirty="0"/>
              <a:t> </a:t>
            </a:r>
            <a:r>
              <a:rPr lang="es-PE" sz="1800" dirty="0" err="1"/>
              <a:t>Subject</a:t>
            </a:r>
            <a:r>
              <a:rPr lang="es-PE" sz="1800" dirty="0"/>
              <a:t> </a:t>
            </a:r>
            <a:r>
              <a:rPr lang="es-PE" sz="1800" dirty="0" err="1"/>
              <a:t>Pronoun</a:t>
            </a:r>
            <a:r>
              <a:rPr lang="es-PE" sz="1800" dirty="0"/>
              <a:t>.</a:t>
            </a:r>
          </a:p>
        </p:txBody>
      </p:sp>
      <p:sp>
        <p:nvSpPr>
          <p:cNvPr id="14" name="3 Rectángulo"/>
          <p:cNvSpPr>
            <a:spLocks noChangeArrowheads="1"/>
          </p:cNvSpPr>
          <p:nvPr/>
        </p:nvSpPr>
        <p:spPr bwMode="auto">
          <a:xfrm>
            <a:off x="5525588" y="1448365"/>
            <a:ext cx="4846320" cy="563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en-US" altLang="es-PE" sz="2400" dirty="0">
              <a:latin typeface="Muller Regular" pitchFamily="50" charset="0"/>
            </a:endParaRPr>
          </a:p>
          <a:p>
            <a:r>
              <a:rPr lang="en-US" altLang="es-PE" sz="2800" dirty="0">
                <a:latin typeface="+mn-lt"/>
              </a:rPr>
              <a:t>book    ……………………    		</a:t>
            </a:r>
          </a:p>
          <a:p>
            <a:r>
              <a:rPr lang="en-US" altLang="es-PE" sz="2800" dirty="0">
                <a:latin typeface="+mn-lt"/>
              </a:rPr>
              <a:t>		</a:t>
            </a:r>
          </a:p>
          <a:p>
            <a:r>
              <a:rPr lang="en-US" altLang="es-PE" sz="2800" dirty="0">
                <a:latin typeface="+mn-lt"/>
              </a:rPr>
              <a:t>Friends …………………..</a:t>
            </a:r>
          </a:p>
          <a:p>
            <a:endParaRPr lang="en-US" altLang="es-PE" sz="2800" dirty="0">
              <a:latin typeface="+mn-lt"/>
            </a:endParaRPr>
          </a:p>
          <a:p>
            <a:r>
              <a:rPr lang="en-US" altLang="es-PE" sz="2800" dirty="0" err="1">
                <a:latin typeface="+mn-lt"/>
              </a:rPr>
              <a:t>Giany</a:t>
            </a:r>
            <a:r>
              <a:rPr lang="en-US" altLang="es-PE" sz="2800" dirty="0">
                <a:latin typeface="+mn-lt"/>
              </a:rPr>
              <a:t>    …………………..</a:t>
            </a:r>
          </a:p>
          <a:p>
            <a:endParaRPr lang="en-US" altLang="es-PE" sz="2800" dirty="0">
              <a:latin typeface="+mn-lt"/>
            </a:endParaRPr>
          </a:p>
          <a:p>
            <a:r>
              <a:rPr lang="en-US" altLang="es-PE" sz="2800" dirty="0">
                <a:latin typeface="+mn-lt"/>
              </a:rPr>
              <a:t>Parents  ………………….</a:t>
            </a:r>
          </a:p>
          <a:p>
            <a:endParaRPr lang="en-US" altLang="es-PE" sz="2800" dirty="0">
              <a:latin typeface="+mn-lt"/>
            </a:endParaRPr>
          </a:p>
          <a:p>
            <a:r>
              <a:rPr lang="es-ES" altLang="es-PE" sz="2800" dirty="0">
                <a:latin typeface="+mn-lt"/>
              </a:rPr>
              <a:t>David     ………………….</a:t>
            </a:r>
            <a:endParaRPr lang="en-US" altLang="es-PE" sz="2800" dirty="0">
              <a:latin typeface="+mn-lt"/>
            </a:endParaRPr>
          </a:p>
          <a:p>
            <a:endParaRPr lang="es-ES" altLang="es-PE" sz="2800" dirty="0">
              <a:latin typeface="+mn-lt"/>
            </a:endParaRPr>
          </a:p>
          <a:p>
            <a:r>
              <a:rPr lang="es-ES" altLang="es-PE" sz="2800" dirty="0" err="1">
                <a:latin typeface="+mn-lt"/>
              </a:rPr>
              <a:t>Cat</a:t>
            </a:r>
            <a:r>
              <a:rPr lang="es-ES" altLang="es-PE" sz="2800" dirty="0">
                <a:latin typeface="+mn-lt"/>
              </a:rPr>
              <a:t>         ………………….</a:t>
            </a:r>
            <a:endParaRPr lang="en-US" altLang="es-PE" sz="2800" dirty="0">
              <a:latin typeface="+mn-lt"/>
            </a:endParaRPr>
          </a:p>
          <a:p>
            <a:r>
              <a:rPr lang="en-US" altLang="es-PE" sz="2800" dirty="0">
                <a:latin typeface="+mn-lt"/>
              </a:rPr>
              <a:t>            </a:t>
            </a:r>
            <a:r>
              <a:rPr lang="en-US" altLang="es-PE" sz="2800" u="sng" dirty="0"/>
              <a:t>   </a:t>
            </a:r>
            <a:endParaRPr lang="en-US" altLang="es-PE" sz="2800" dirty="0">
              <a:latin typeface="Muller Regular" pitchFamily="50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546" y="1712789"/>
            <a:ext cx="4039654" cy="472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17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235458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complete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correct</a:t>
            </a:r>
            <a:r>
              <a:rPr lang="es-PE" sz="1800" dirty="0"/>
              <a:t> </a:t>
            </a:r>
            <a:r>
              <a:rPr lang="es-PE" sz="1800" dirty="0" err="1"/>
              <a:t>verb</a:t>
            </a:r>
            <a:r>
              <a:rPr lang="es-PE" sz="1800" dirty="0"/>
              <a:t>.</a:t>
            </a:r>
          </a:p>
        </p:txBody>
      </p:sp>
      <p:sp>
        <p:nvSpPr>
          <p:cNvPr id="6" name="3 Marcador de contenido"/>
          <p:cNvSpPr txBox="1">
            <a:spLocks/>
          </p:cNvSpPr>
          <p:nvPr/>
        </p:nvSpPr>
        <p:spPr>
          <a:xfrm>
            <a:off x="453969" y="2155371"/>
            <a:ext cx="6808980" cy="39772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On Sunday, Tom (get)……….. up at 10 o'clock. Then he reads his newspaper in the kitchen. He (have)……….. breakfast at 11.30 and then he telephones his mother in Scotland.</a:t>
            </a:r>
          </a:p>
          <a:p>
            <a:endParaRPr lang="en-US" sz="1800" dirty="0"/>
          </a:p>
          <a:p>
            <a:r>
              <a:rPr lang="en-US" sz="1800" dirty="0"/>
              <a:t>In the afternoon, at 1.00, Tom plays tennis with his sister and after that, they eat dinner in a restaurant. At 6.00, Tom (swim)……….. for one hour and then he goes by bike to his brother´s house. They (talk)………….. and listen to music.</a:t>
            </a:r>
          </a:p>
          <a:p>
            <a:endParaRPr lang="en-US" sz="1800" dirty="0"/>
          </a:p>
          <a:p>
            <a:r>
              <a:rPr lang="en-US" sz="1800" dirty="0"/>
              <a:t>Tom watches television in the evening and (drink)………. a glass of Jack Daniel's whiskey. He goes to bed at 11.30.</a:t>
            </a:r>
          </a:p>
          <a:p>
            <a:endParaRPr lang="es-ES" sz="1800" dirty="0"/>
          </a:p>
        </p:txBody>
      </p:sp>
      <p:pic>
        <p:nvPicPr>
          <p:cNvPr id="7" name="Marcador de contenido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669" y="1617413"/>
            <a:ext cx="3763954" cy="441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689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10983" y="1801953"/>
            <a:ext cx="7452217" cy="4479577"/>
          </a:xfrm>
        </p:spPr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ES" b="0" dirty="0"/>
              <a:t>Elabora oraciones y preguntas utilizando los pronombres personales, el Verbo to be y el </a:t>
            </a:r>
            <a:r>
              <a:rPr lang="es-ES" b="0" dirty="0" err="1"/>
              <a:t>Present</a:t>
            </a:r>
            <a:r>
              <a:rPr lang="es-ES" b="0" dirty="0"/>
              <a:t> Simple para describir actividades diarias. 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931813"/>
            <a:ext cx="9401231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/>
              <a:t> 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15334" y="1355940"/>
            <a:ext cx="9649766" cy="90966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Now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,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say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true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or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false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according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to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text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 </a:t>
            </a: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11" name="Marcador de contenido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328" y="1604796"/>
            <a:ext cx="4803352" cy="5005009"/>
          </a:xfrm>
          <a:prstGeom prst="rect">
            <a:avLst/>
          </a:prstGeom>
        </p:spPr>
      </p:pic>
      <p:sp>
        <p:nvSpPr>
          <p:cNvPr id="7" name="2 Marcador de contenido"/>
          <p:cNvSpPr txBox="1">
            <a:spLocks/>
          </p:cNvSpPr>
          <p:nvPr/>
        </p:nvSpPr>
        <p:spPr>
          <a:xfrm>
            <a:off x="1051207" y="2461257"/>
            <a:ext cx="7420440" cy="349369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1. Does Tom get up at 10am on Sundays?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    True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    False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2. Does he read the newspaper in the lounge.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    True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    False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3. Does his father live in Scotland?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    True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    False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latin typeface="Modern No. 20" panose="02070704070505020303" pitchFamily="18" charset="0"/>
            </a:endParaRPr>
          </a:p>
          <a:p>
            <a:endParaRPr lang="es-ES" sz="1800" dirty="0">
              <a:latin typeface="Modern No. 20" panose="0207070407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216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 err="1"/>
              <a:t>Thanks</a:t>
            </a:r>
            <a:r>
              <a:rPr lang="es-ES" sz="6000" dirty="0"/>
              <a:t>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1:</a:t>
            </a:r>
            <a:r>
              <a:rPr lang="en-US" sz="4000" spc="0" dirty="0"/>
              <a:t> </a:t>
            </a:r>
          </a:p>
          <a:p>
            <a:pPr>
              <a:lnSpc>
                <a:spcPct val="100000"/>
              </a:lnSpc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Verb</a:t>
            </a:r>
            <a:r>
              <a:rPr lang="es-ES" dirty="0"/>
              <a:t> to be and </a:t>
            </a:r>
            <a:r>
              <a:rPr lang="es-ES" dirty="0" err="1"/>
              <a:t>Present</a:t>
            </a:r>
            <a:r>
              <a:rPr lang="es-ES"/>
              <a:t> Simple : </a:t>
            </a:r>
            <a:r>
              <a:rPr lang="es-ES" dirty="0" err="1"/>
              <a:t>Review</a:t>
            </a:r>
            <a:endParaRPr lang="es-PE" sz="4000" spc="0" dirty="0"/>
          </a:p>
          <a:p>
            <a:pPr algn="ctr">
              <a:lnSpc>
                <a:spcPct val="100000"/>
              </a:lnSpc>
            </a:pPr>
            <a:endParaRPr lang="es-PE" sz="4000" spc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Subject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Pronouns</a:t>
            </a:r>
            <a:endParaRPr lang="es-PE" kern="1600" dirty="0">
              <a:solidFill>
                <a:schemeClr val="bg1"/>
              </a:solidFill>
              <a:latin typeface="Stag Book"/>
              <a:cs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Common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Verbs</a:t>
            </a:r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PE" kern="1600" noProof="0" dirty="0" err="1">
                <a:solidFill>
                  <a:schemeClr val="bg1"/>
                </a:solidFill>
                <a:latin typeface="Stag Book"/>
                <a:cs typeface="Arial"/>
              </a:rPr>
              <a:t>Review</a:t>
            </a:r>
            <a:r>
              <a:rPr lang="es-PE" kern="1600" noProof="0" dirty="0">
                <a:solidFill>
                  <a:schemeClr val="bg1"/>
                </a:solidFill>
                <a:latin typeface="Stag Book"/>
                <a:cs typeface="Arial"/>
              </a:rPr>
              <a:t> of </a:t>
            </a:r>
            <a:r>
              <a:rPr lang="es-PE" kern="1600" noProof="0" dirty="0" err="1">
                <a:solidFill>
                  <a:schemeClr val="bg1"/>
                </a:solidFill>
                <a:latin typeface="Stag Book"/>
                <a:cs typeface="Arial"/>
              </a:rPr>
              <a:t>the</a:t>
            </a:r>
            <a:r>
              <a:rPr lang="es-PE" kern="1600" noProof="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kern="1600" noProof="0" dirty="0" err="1">
                <a:solidFill>
                  <a:schemeClr val="bg1"/>
                </a:solidFill>
                <a:latin typeface="Stag Book"/>
                <a:cs typeface="Arial"/>
              </a:rPr>
              <a:t>Verb</a:t>
            </a:r>
            <a:r>
              <a:rPr lang="es-PE" kern="1600" noProof="0" dirty="0">
                <a:solidFill>
                  <a:schemeClr val="bg1"/>
                </a:solidFill>
                <a:latin typeface="Stag Book"/>
                <a:cs typeface="Arial"/>
              </a:rPr>
              <a:t> to be and </a:t>
            </a:r>
            <a:r>
              <a:rPr lang="es-PE" kern="1600" noProof="0" dirty="0" err="1">
                <a:solidFill>
                  <a:schemeClr val="bg1"/>
                </a:solidFill>
                <a:latin typeface="Stag Book"/>
                <a:cs typeface="Arial"/>
              </a:rPr>
              <a:t>Present</a:t>
            </a:r>
            <a:r>
              <a:rPr lang="es-PE" kern="1600" noProof="0" dirty="0">
                <a:solidFill>
                  <a:schemeClr val="bg1"/>
                </a:solidFill>
                <a:latin typeface="Stag Book"/>
                <a:cs typeface="Arial"/>
              </a:rPr>
              <a:t> Simple in </a:t>
            </a:r>
            <a:r>
              <a:rPr lang="es-PE" kern="1600" noProof="0" dirty="0" err="1">
                <a:solidFill>
                  <a:schemeClr val="bg1"/>
                </a:solidFill>
                <a:latin typeface="Stag Book"/>
                <a:cs typeface="Arial"/>
              </a:rPr>
              <a:t>all</a:t>
            </a:r>
            <a:r>
              <a:rPr lang="es-PE" kern="1600" noProof="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kern="1600" noProof="0" dirty="0" err="1">
                <a:solidFill>
                  <a:schemeClr val="bg1"/>
                </a:solidFill>
                <a:latin typeface="Stag Book"/>
                <a:cs typeface="Arial"/>
              </a:rPr>
              <a:t>forms</a:t>
            </a:r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Subject</a:t>
            </a:r>
            <a:r>
              <a:rPr lang="es-ES" noProof="0" dirty="0"/>
              <a:t> </a:t>
            </a:r>
            <a:r>
              <a:rPr lang="es-ES" noProof="0" dirty="0" err="1"/>
              <a:t>Pronouns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93766" y="1735442"/>
            <a:ext cx="9649766" cy="55095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Look at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pictures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 </a:t>
            </a:r>
          </a:p>
          <a:p>
            <a:endParaRPr lang="es-PE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see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Who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they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34576"/>
          <a:stretch/>
        </p:blipFill>
        <p:spPr>
          <a:xfrm>
            <a:off x="4396282" y="2899954"/>
            <a:ext cx="3237969" cy="3487783"/>
          </a:xfrm>
          <a:prstGeom prst="rect">
            <a:avLst/>
          </a:prstGeom>
        </p:spPr>
      </p:pic>
      <p:pic>
        <p:nvPicPr>
          <p:cNvPr id="1028" name="Picture 4" descr="El último gesto de Freddie Mercury que cambió el mund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225" y="2899954"/>
            <a:ext cx="3308894" cy="3487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hakira | Biografía | Historia | Carrera | Edad | Hijos | Vida amorosa con  Piqué | Medidas | Datos y más de la famosa cantante colombiana | Colombia |  España | Gerard Piqué | Tv | Música | | OFF-SIDE | DEPO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5414" y="2899954"/>
            <a:ext cx="3242335" cy="3423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53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Subject</a:t>
            </a:r>
            <a:r>
              <a:rPr lang="es-ES" noProof="0" dirty="0"/>
              <a:t> </a:t>
            </a:r>
            <a:r>
              <a:rPr lang="es-ES" noProof="0" dirty="0" err="1"/>
              <a:t>Pronouns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396491"/>
            <a:ext cx="10949743" cy="55095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A pronoun is a short word that replaces a noun in order to make speaking and writing English</a:t>
            </a:r>
          </a:p>
          <a:p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less repetitive. Personal pronouns are not limited to people and can also refer to animals and objects.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1600" t="8666" r="15196" b="58471"/>
          <a:stretch/>
        </p:blipFill>
        <p:spPr>
          <a:xfrm>
            <a:off x="3958046" y="2129244"/>
            <a:ext cx="6544492" cy="431074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546" y="2383830"/>
            <a:ext cx="2445985" cy="405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317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noProof="0" dirty="0" err="1"/>
              <a:t>Subject</a:t>
            </a:r>
            <a:r>
              <a:rPr lang="es-ES" noProof="0" dirty="0"/>
              <a:t> </a:t>
            </a:r>
            <a:r>
              <a:rPr lang="es-ES" noProof="0" dirty="0" err="1"/>
              <a:t>Pronouns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586225" y="1188565"/>
            <a:ext cx="9649766" cy="1346709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A pronoun is a short word that replaces a noun in order to make speaking and writing English</a:t>
            </a:r>
          </a:p>
          <a:p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less repetitive. Personal pronouns are not limited to people and can also refer to animals and</a:t>
            </a:r>
          </a:p>
          <a:p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objects.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12992" t="41529" r="16833" b="6395"/>
          <a:stretch/>
        </p:blipFill>
        <p:spPr>
          <a:xfrm>
            <a:off x="3553097" y="2103121"/>
            <a:ext cx="7086215" cy="480713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546" y="2383830"/>
            <a:ext cx="2445985" cy="405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011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909302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Verb</a:t>
            </a:r>
            <a:r>
              <a:rPr lang="es-ES" dirty="0"/>
              <a:t> to be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634591" y="1883412"/>
            <a:ext cx="9649766" cy="139036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Watch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video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Who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she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?</a:t>
            </a:r>
          </a:p>
          <a:p>
            <a:endParaRPr lang="es-ES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is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she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talking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about</a:t>
            </a:r>
            <a:r>
              <a:rPr lang="es-ES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</p:txBody>
      </p:sp>
      <p:sp>
        <p:nvSpPr>
          <p:cNvPr id="6" name="Rectángulo 5"/>
          <p:cNvSpPr/>
          <p:nvPr/>
        </p:nvSpPr>
        <p:spPr>
          <a:xfrm>
            <a:off x="634591" y="6019542"/>
            <a:ext cx="54847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dirty="0">
                <a:hlinkClick r:id="rId2"/>
              </a:rPr>
              <a:t>https://www.youtube.com/watch?v=jXVujrUF9F0&amp;t=27s</a:t>
            </a:r>
            <a:endParaRPr lang="es-PE" dirty="0"/>
          </a:p>
        </p:txBody>
      </p:sp>
      <p:pic>
        <p:nvPicPr>
          <p:cNvPr id="8" name="Marcador de contenido 9"/>
          <p:cNvPicPr>
            <a:picLocks noChangeAspect="1"/>
          </p:cNvPicPr>
          <p:nvPr/>
        </p:nvPicPr>
        <p:blipFill rotWithShape="1">
          <a:blip r:embed="rId3"/>
          <a:srcRect l="13001" r="12975"/>
          <a:stretch/>
        </p:blipFill>
        <p:spPr>
          <a:xfrm>
            <a:off x="4833258" y="1367184"/>
            <a:ext cx="6375080" cy="434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309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76360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Verb</a:t>
            </a:r>
            <a:r>
              <a:rPr lang="es-ES" dirty="0"/>
              <a:t> to be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7" name="2 Marcador de contenido"/>
          <p:cNvSpPr txBox="1">
            <a:spLocks/>
          </p:cNvSpPr>
          <p:nvPr/>
        </p:nvSpPr>
        <p:spPr>
          <a:xfrm>
            <a:off x="566206" y="1527598"/>
            <a:ext cx="10728960" cy="45986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altLang="es-PE" sz="1800" dirty="0" err="1"/>
              <a:t>We</a:t>
            </a:r>
            <a:r>
              <a:rPr lang="es-ES" altLang="es-PE" sz="1800" dirty="0"/>
              <a:t> use </a:t>
            </a:r>
            <a:r>
              <a:rPr lang="es-ES" altLang="es-PE" sz="1800" dirty="0" err="1"/>
              <a:t>the</a:t>
            </a:r>
            <a:r>
              <a:rPr lang="es-ES" altLang="es-PE" sz="1800" dirty="0"/>
              <a:t> </a:t>
            </a:r>
            <a:r>
              <a:rPr lang="es-ES" altLang="es-PE" sz="1800" dirty="0" err="1"/>
              <a:t>verb</a:t>
            </a:r>
            <a:r>
              <a:rPr lang="es-ES" altLang="es-PE" sz="1800" dirty="0"/>
              <a:t> to be to </a:t>
            </a:r>
            <a:r>
              <a:rPr lang="es-ES" altLang="es-PE" sz="1800" dirty="0" err="1"/>
              <a:t>talk</a:t>
            </a:r>
            <a:r>
              <a:rPr lang="es-ES" altLang="es-PE" sz="1800" dirty="0"/>
              <a:t> </a:t>
            </a:r>
            <a:r>
              <a:rPr lang="es-ES" altLang="es-PE" sz="1800" dirty="0" err="1"/>
              <a:t>about</a:t>
            </a:r>
            <a:r>
              <a:rPr lang="es-ES" altLang="es-PE" sz="1800" dirty="0"/>
              <a:t> </a:t>
            </a:r>
            <a:r>
              <a:rPr lang="es-ES" altLang="es-PE" sz="1800" dirty="0" err="1"/>
              <a:t>names</a:t>
            </a:r>
            <a:r>
              <a:rPr lang="es-ES" altLang="es-PE" sz="1800" dirty="0"/>
              <a:t> ,</a:t>
            </a:r>
            <a:r>
              <a:rPr lang="es-ES" altLang="es-PE" sz="1800" dirty="0" err="1"/>
              <a:t>age</a:t>
            </a:r>
            <a:r>
              <a:rPr lang="es-ES" altLang="es-PE" sz="1800" dirty="0"/>
              <a:t>, </a:t>
            </a:r>
            <a:r>
              <a:rPr lang="es-ES" altLang="es-PE" sz="1800" dirty="0" err="1"/>
              <a:t>nationalities,Jobs</a:t>
            </a:r>
            <a:r>
              <a:rPr lang="es-ES" altLang="es-PE" sz="1800" dirty="0"/>
              <a:t> </a:t>
            </a:r>
            <a:r>
              <a:rPr lang="es-ES" altLang="es-PE" sz="1800" dirty="0" err="1"/>
              <a:t>etc.It</a:t>
            </a:r>
            <a:r>
              <a:rPr lang="es-ES" altLang="es-PE" sz="1800" dirty="0"/>
              <a:t> </a:t>
            </a:r>
            <a:r>
              <a:rPr lang="es-ES" altLang="es-PE" sz="1800" dirty="0" err="1"/>
              <a:t>means</a:t>
            </a:r>
            <a:r>
              <a:rPr lang="es-ES" altLang="es-PE" sz="1800" dirty="0"/>
              <a:t> </a:t>
            </a:r>
            <a:r>
              <a:rPr lang="es-ES" altLang="es-PE" sz="1800" dirty="0" err="1"/>
              <a:t>that</a:t>
            </a:r>
            <a:r>
              <a:rPr lang="es-ES" altLang="es-PE" sz="1800" dirty="0"/>
              <a:t> </a:t>
            </a:r>
            <a:r>
              <a:rPr lang="es-ES" altLang="es-PE" sz="1800" dirty="0" err="1"/>
              <a:t>we</a:t>
            </a:r>
            <a:r>
              <a:rPr lang="es-ES" altLang="es-PE" sz="1800" dirty="0"/>
              <a:t> use </a:t>
            </a:r>
            <a:r>
              <a:rPr lang="es-ES" altLang="es-PE" sz="1800" dirty="0" err="1"/>
              <a:t>the</a:t>
            </a:r>
            <a:r>
              <a:rPr lang="es-ES" altLang="es-PE" sz="1800" dirty="0"/>
              <a:t> Ver b to be </a:t>
            </a:r>
            <a:r>
              <a:rPr lang="es-ES" altLang="es-PE" sz="1800" dirty="0" err="1"/>
              <a:t>when</a:t>
            </a:r>
            <a:r>
              <a:rPr lang="es-ES" altLang="es-PE" sz="1800" dirty="0"/>
              <a:t> </a:t>
            </a:r>
            <a:r>
              <a:rPr lang="es-ES" altLang="es-PE" sz="1800" dirty="0" err="1"/>
              <a:t>we</a:t>
            </a:r>
            <a:r>
              <a:rPr lang="es-ES" altLang="es-PE" sz="1800" dirty="0"/>
              <a:t> </a:t>
            </a:r>
            <a:r>
              <a:rPr lang="es-ES" altLang="es-PE" sz="1800" dirty="0" err="1"/>
              <a:t>talk</a:t>
            </a:r>
            <a:r>
              <a:rPr lang="es-ES" altLang="es-PE" sz="1800" dirty="0"/>
              <a:t> </a:t>
            </a:r>
            <a:r>
              <a:rPr lang="es-ES" altLang="es-PE" sz="1800" dirty="0" err="1"/>
              <a:t>about</a:t>
            </a:r>
            <a:r>
              <a:rPr lang="es-ES" altLang="es-PE" sz="1800" dirty="0"/>
              <a:t> Personal </a:t>
            </a:r>
            <a:r>
              <a:rPr lang="es-ES" altLang="es-PE" sz="1800" dirty="0" err="1"/>
              <a:t>Information.We</a:t>
            </a:r>
            <a:r>
              <a:rPr lang="es-ES" altLang="es-PE" sz="1800" dirty="0"/>
              <a:t> </a:t>
            </a:r>
            <a:r>
              <a:rPr lang="es-ES" altLang="es-PE" sz="1800" dirty="0" err="1"/>
              <a:t>have</a:t>
            </a:r>
            <a:r>
              <a:rPr lang="es-ES" altLang="es-PE" sz="1800" dirty="0"/>
              <a:t> </a:t>
            </a:r>
            <a:r>
              <a:rPr lang="es-ES" altLang="es-PE" sz="1800" dirty="0" err="1"/>
              <a:t>three</a:t>
            </a:r>
            <a:r>
              <a:rPr lang="es-ES" altLang="es-PE" sz="1800" dirty="0"/>
              <a:t> </a:t>
            </a:r>
            <a:r>
              <a:rPr lang="es-ES" altLang="es-PE" sz="1800" dirty="0" err="1"/>
              <a:t>verbs</a:t>
            </a:r>
            <a:r>
              <a:rPr lang="es-ES" altLang="es-PE" sz="1800" dirty="0"/>
              <a:t> </a:t>
            </a:r>
            <a:r>
              <a:rPr lang="es-ES" altLang="es-PE" sz="1800" dirty="0" err="1"/>
              <a:t>am,is</a:t>
            </a:r>
            <a:r>
              <a:rPr lang="es-ES" altLang="es-PE" sz="1800" dirty="0"/>
              <a:t> and are.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altLang="es-PE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>
                <a:solidFill>
                  <a:srgbClr val="7030A0"/>
                </a:solidFill>
              </a:rPr>
              <a:t>   </a:t>
            </a:r>
            <a:r>
              <a:rPr lang="es-ES" altLang="es-PE" sz="1800" dirty="0" err="1">
                <a:solidFill>
                  <a:srgbClr val="7030A0"/>
                </a:solidFill>
              </a:rPr>
              <a:t>Subject</a:t>
            </a:r>
            <a:r>
              <a:rPr lang="es-ES" altLang="es-PE" sz="1800" dirty="0">
                <a:solidFill>
                  <a:srgbClr val="7030A0"/>
                </a:solidFill>
              </a:rPr>
              <a:t> </a:t>
            </a:r>
            <a:r>
              <a:rPr lang="es-ES" altLang="es-PE" sz="1800" dirty="0" err="1">
                <a:solidFill>
                  <a:srgbClr val="7030A0"/>
                </a:solidFill>
              </a:rPr>
              <a:t>Pronouns</a:t>
            </a:r>
            <a:r>
              <a:rPr lang="es-ES" altLang="es-PE" sz="1800" dirty="0">
                <a:solidFill>
                  <a:srgbClr val="7030A0"/>
                </a:solidFill>
              </a:rPr>
              <a:t>                                         </a:t>
            </a:r>
            <a:r>
              <a:rPr lang="es-ES" altLang="es-PE" sz="1800" dirty="0" err="1">
                <a:solidFill>
                  <a:srgbClr val="7030A0"/>
                </a:solidFill>
              </a:rPr>
              <a:t>Verb</a:t>
            </a:r>
            <a:r>
              <a:rPr lang="es-ES" altLang="es-PE" sz="1800" dirty="0">
                <a:solidFill>
                  <a:srgbClr val="7030A0"/>
                </a:solidFill>
              </a:rPr>
              <a:t> to be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altLang="es-PE" sz="1800" dirty="0">
              <a:solidFill>
                <a:srgbClr val="7030A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/>
              <a:t>           I                                                                  am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/>
              <a:t>           He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/>
              <a:t>          </a:t>
            </a:r>
            <a:r>
              <a:rPr lang="es-ES" altLang="es-PE" sz="1800" dirty="0" err="1"/>
              <a:t>She</a:t>
            </a:r>
            <a:r>
              <a:rPr lang="es-ES" altLang="es-PE" sz="1800" dirty="0"/>
              <a:t>                                                               </a:t>
            </a:r>
            <a:r>
              <a:rPr lang="es-ES" altLang="es-PE" sz="1800" dirty="0" err="1"/>
              <a:t>is</a:t>
            </a:r>
            <a:endParaRPr lang="es-ES" altLang="es-PE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/>
              <a:t>           </a:t>
            </a:r>
            <a:r>
              <a:rPr lang="es-ES" altLang="es-PE" sz="1800" dirty="0" err="1"/>
              <a:t>It</a:t>
            </a:r>
            <a:endParaRPr lang="es-ES" altLang="es-PE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/>
              <a:t>          </a:t>
            </a:r>
            <a:r>
              <a:rPr lang="es-ES" altLang="es-PE" sz="1800" dirty="0" err="1"/>
              <a:t>We</a:t>
            </a:r>
            <a:r>
              <a:rPr lang="es-ES" altLang="es-PE" sz="18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/>
              <a:t>          </a:t>
            </a:r>
            <a:r>
              <a:rPr lang="es-ES" altLang="es-PE" sz="1800" dirty="0" err="1"/>
              <a:t>You</a:t>
            </a:r>
            <a:r>
              <a:rPr lang="es-ES" altLang="es-PE" sz="1800" dirty="0"/>
              <a:t>                                                              are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altLang="es-PE" sz="1800" dirty="0"/>
              <a:t>         </a:t>
            </a:r>
            <a:r>
              <a:rPr lang="es-ES" altLang="es-PE" sz="1800" dirty="0" err="1"/>
              <a:t>They</a:t>
            </a:r>
            <a:r>
              <a:rPr lang="es-ES" altLang="es-PE" sz="1800" dirty="0"/>
              <a:t> </a:t>
            </a:r>
            <a:endParaRPr lang="es-PE" altLang="es-PE" sz="1800" dirty="0"/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3465688" y="3423275"/>
            <a:ext cx="15578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3465688" y="3818569"/>
            <a:ext cx="1557867" cy="378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/>
          <p:nvPr/>
        </p:nvCxnSpPr>
        <p:spPr>
          <a:xfrm>
            <a:off x="3516489" y="5351515"/>
            <a:ext cx="15578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>
            <a:off x="3476855" y="4198614"/>
            <a:ext cx="15578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3465689" y="5016624"/>
            <a:ext cx="1597501" cy="333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/>
          <p:nvPr/>
        </p:nvCxnSpPr>
        <p:spPr>
          <a:xfrm flipV="1">
            <a:off x="3476855" y="5351515"/>
            <a:ext cx="1597501" cy="378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/>
          <p:cNvCxnSpPr/>
          <p:nvPr/>
        </p:nvCxnSpPr>
        <p:spPr>
          <a:xfrm flipV="1">
            <a:off x="3510905" y="4198614"/>
            <a:ext cx="1507067" cy="321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9096" y="2465251"/>
            <a:ext cx="4742098" cy="4467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884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938123"/>
            <a:ext cx="5476717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Verb</a:t>
            </a:r>
            <a:r>
              <a:rPr lang="es-ES" dirty="0"/>
              <a:t> to be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7" name="4 Título"/>
          <p:cNvSpPr txBox="1">
            <a:spLocks/>
          </p:cNvSpPr>
          <p:nvPr/>
        </p:nvSpPr>
        <p:spPr>
          <a:xfrm>
            <a:off x="873931" y="2640576"/>
            <a:ext cx="10511118" cy="571500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s-ES" dirty="0">
                <a:latin typeface="Muller Regular" pitchFamily="50" charset="0"/>
              </a:rPr>
              <a:t>    	</a:t>
            </a:r>
            <a:r>
              <a:rPr lang="es-ES" sz="2700" dirty="0">
                <a:latin typeface="+mn-lt"/>
              </a:rPr>
              <a:t>	</a:t>
            </a:r>
            <a:r>
              <a:rPr lang="es-ES" sz="2000" dirty="0"/>
              <a:t>        +	      VERB TO BE        +	C (</a:t>
            </a:r>
            <a:r>
              <a:rPr lang="es-ES" sz="2000" dirty="0" err="1"/>
              <a:t>names</a:t>
            </a:r>
            <a:r>
              <a:rPr lang="es-ES" sz="2000" dirty="0"/>
              <a:t>, </a:t>
            </a:r>
            <a:r>
              <a:rPr lang="es-ES" sz="2000" dirty="0" err="1"/>
              <a:t>ages</a:t>
            </a:r>
            <a:r>
              <a:rPr lang="es-ES" sz="2000" dirty="0"/>
              <a:t>, </a:t>
            </a:r>
            <a:r>
              <a:rPr lang="es-ES" sz="2000" dirty="0" err="1"/>
              <a:t>jobs</a:t>
            </a:r>
            <a:r>
              <a:rPr lang="es-ES" sz="2000" dirty="0"/>
              <a:t>, etc.).</a:t>
            </a:r>
            <a:endParaRPr lang="es-PE" sz="2000" dirty="0"/>
          </a:p>
        </p:txBody>
      </p:sp>
      <p:sp>
        <p:nvSpPr>
          <p:cNvPr id="9" name="7 Cara sonriente"/>
          <p:cNvSpPr/>
          <p:nvPr/>
        </p:nvSpPr>
        <p:spPr>
          <a:xfrm>
            <a:off x="2036815" y="2566757"/>
            <a:ext cx="792162" cy="719138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PE"/>
          </a:p>
        </p:txBody>
      </p:sp>
      <p:sp>
        <p:nvSpPr>
          <p:cNvPr id="2" name="Rectángulo 1"/>
          <p:cNvSpPr/>
          <p:nvPr/>
        </p:nvSpPr>
        <p:spPr>
          <a:xfrm>
            <a:off x="1489812" y="3631529"/>
            <a:ext cx="524449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altLang="es-PE" dirty="0">
                <a:solidFill>
                  <a:srgbClr val="82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AFFIRMATIVE		CONTRACTION</a:t>
            </a:r>
          </a:p>
          <a:p>
            <a:endParaRPr lang="es-ES" alt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I am a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.		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I’m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  He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18.		  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He’s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18.</a:t>
            </a:r>
          </a:p>
          <a:p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are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happy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.		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You’re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altLang="es-PE" dirty="0" err="1">
                <a:latin typeface="Arial" panose="020B0604020202020204" pitchFamily="34" charset="0"/>
                <a:cs typeface="Arial" panose="020B0604020202020204" pitchFamily="34" charset="0"/>
              </a:rPr>
              <a:t>happy</a:t>
            </a:r>
            <a:r>
              <a:rPr lang="es-ES" altLang="es-P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1060" y="3108960"/>
            <a:ext cx="4337233" cy="3749040"/>
          </a:xfrm>
          <a:prstGeom prst="rect">
            <a:avLst/>
          </a:prstGeom>
        </p:spPr>
      </p:pic>
      <p:sp>
        <p:nvSpPr>
          <p:cNvPr id="8" name="Subtítulo 9"/>
          <p:cNvSpPr txBox="1">
            <a:spLocks/>
          </p:cNvSpPr>
          <p:nvPr/>
        </p:nvSpPr>
        <p:spPr>
          <a:xfrm>
            <a:off x="453969" y="1407057"/>
            <a:ext cx="11504145" cy="127431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We can use the Verb to be with this structure .First, we use the pronoun or and then the verb to be am is are</a:t>
            </a:r>
          </a:p>
          <a:p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and the complement like </a:t>
            </a:r>
            <a:r>
              <a:rPr lang="en-US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ages,jobs,nationalities,etc</a:t>
            </a: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. And we can make sentences with the Verb to be in this</a:t>
            </a:r>
          </a:p>
          <a:p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form:</a:t>
            </a:r>
          </a:p>
        </p:txBody>
      </p:sp>
    </p:spTree>
    <p:extLst>
      <p:ext uri="{BB962C8B-B14F-4D97-AF65-F5344CB8AC3E}">
        <p14:creationId xmlns:p14="http://schemas.microsoft.com/office/powerpoint/2010/main" val="3644221714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5859cbc-c967-47d1-bb52-9eae5028608e">
      <Terms xmlns="http://schemas.microsoft.com/office/infopath/2007/PartnerControls"/>
    </lcf76f155ced4ddcb4097134ff3c332f>
    <TaxCatchAll xmlns="e50e6a60-bf04-416a-ba10-5609124fa24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FB997F85B8CA145A26AE4768547A3DD" ma:contentTypeVersion="15" ma:contentTypeDescription="Crear nuevo documento." ma:contentTypeScope="" ma:versionID="60272cf12fadb04c44fa533bbbbb4282">
  <xsd:schema xmlns:xsd="http://www.w3.org/2001/XMLSchema" xmlns:xs="http://www.w3.org/2001/XMLSchema" xmlns:p="http://schemas.microsoft.com/office/2006/metadata/properties" xmlns:ns2="e50e6a60-bf04-416a-ba10-5609124fa244" xmlns:ns3="45859cbc-c967-47d1-bb52-9eae5028608e" targetNamespace="http://schemas.microsoft.com/office/2006/metadata/properties" ma:root="true" ma:fieldsID="79c235f17b6838e0b72e2a04c0dc795b" ns2:_="" ns3:_="">
    <xsd:import namespace="e50e6a60-bf04-416a-ba10-5609124fa244"/>
    <xsd:import namespace="45859cbc-c967-47d1-bb52-9eae5028608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e6a60-bf04-416a-ba10-5609124fa2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23a92ad6-3467-41fb-943a-42f1a24e8f26}" ma:internalName="TaxCatchAll" ma:showField="CatchAllData" ma:web="e50e6a60-bf04-416a-ba10-5609124fa2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9cbc-c967-47d1-bb52-9eae502860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Etiquetas de imagen" ma:readOnly="false" ma:fieldId="{5cf76f15-5ced-4ddc-b409-7134ff3c332f}" ma:taxonomyMulti="true" ma:sspId="9e5487c7-8c5a-4935-9903-4f05a1727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4FE58E-FE7F-43F1-BD0D-4A9D60109A8B}">
  <ds:schemaRefs>
    <ds:schemaRef ds:uri="http://purl.org/dc/elements/1.1/"/>
    <ds:schemaRef ds:uri="92f665f1-379d-4402-bd07-afabc33bff16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purl.org/dc/dcmitype/"/>
    <ds:schemaRef ds:uri="b2f1b6dc-0811-4178-b44e-61abc6c46c0b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155E488-6F00-4B61-8FB0-0C469FE1FC90}"/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4856</TotalTime>
  <Words>905</Words>
  <Application>Microsoft Office PowerPoint</Application>
  <PresentationFormat>Panorámica</PresentationFormat>
  <Paragraphs>145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9" baseType="lpstr">
      <vt:lpstr>Calibri</vt:lpstr>
      <vt:lpstr>Muller Regular</vt:lpstr>
      <vt:lpstr>Modern No. 20</vt:lpstr>
      <vt:lpstr>Montserrat</vt:lpstr>
      <vt:lpstr>Stag Book</vt:lpstr>
      <vt:lpstr>Source Sans Pro</vt:lpstr>
      <vt:lpstr>Arial</vt:lpstr>
      <vt:lpstr>Idat Tema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Escuela de Tecnología IDAT</cp:lastModifiedBy>
  <cp:revision>328</cp:revision>
  <dcterms:created xsi:type="dcterms:W3CDTF">2019-08-23T20:21:46Z</dcterms:created>
  <dcterms:modified xsi:type="dcterms:W3CDTF">2021-08-12T18:54:31Z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0x0101009FB997F85B8CA145A26AE4768547A3DD</vt:lpwstr>
  </property>
</Properties>
</file>

<file path=docProps/thumbnail.jpeg>
</file>